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8"/>
  </p:notesMasterIdLst>
  <p:sldIdLst>
    <p:sldId id="256" r:id="rId2"/>
    <p:sldId id="261" r:id="rId3"/>
    <p:sldId id="259" r:id="rId4"/>
    <p:sldId id="260" r:id="rId5"/>
    <p:sldId id="257" r:id="rId6"/>
    <p:sldId id="258" r:id="rId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118" d="100"/>
          <a:sy n="118" d="100"/>
        </p:scale>
        <p:origin x="-1398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A67BA7C-6DE1-4DDA-A6F2-F0931C2F8809}" type="datetimeFigureOut">
              <a:rPr lang="he-IL" smtClean="0"/>
              <a:pPr/>
              <a:t>כ"א/אייר/תשע"ז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47D53F4-DA62-42FC-AB87-799CF6781E1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861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מציין מיקום של הערות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he-IL" altLang="he-IL" smtClean="0"/>
              <a:t>לתת דוגמאות על המלבנים השונים</a:t>
            </a:r>
          </a:p>
        </p:txBody>
      </p:sp>
      <p:sp>
        <p:nvSpPr>
          <p:cNvPr id="24580" name="מציין מיקום של כותרת תחתונה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he-IL" altLang="he-IL" smtClean="0">
                <a:solidFill>
                  <a:prstClr val="black"/>
                </a:solidFill>
              </a:rPr>
              <a:t>ד' שבט תש"ע</a:t>
            </a:r>
            <a:endParaRPr lang="en-US" altLang="he-IL" smtClean="0">
              <a:solidFill>
                <a:prstClr val="black"/>
              </a:solidFill>
            </a:endParaRPr>
          </a:p>
        </p:txBody>
      </p:sp>
      <p:sp>
        <p:nvSpPr>
          <p:cNvPr id="24581" name="מציין מיקום של מספר שקופית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D390CA3-8D97-4DEE-B6E4-DDF82CD2AEFE}" type="slidenum">
              <a:rPr lang="he-IL" altLang="he-IL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he-IL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מציין מיקום של הערות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he-IL" altLang="he-IL" smtClean="0"/>
              <a:t>לתת דוגמאות על המלבנים השונים</a:t>
            </a:r>
          </a:p>
        </p:txBody>
      </p:sp>
      <p:sp>
        <p:nvSpPr>
          <p:cNvPr id="24580" name="מציין מיקום של כותרת תחתונה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he-IL" altLang="he-IL" smtClean="0">
                <a:solidFill>
                  <a:prstClr val="black"/>
                </a:solidFill>
              </a:rPr>
              <a:t>ד' שבט תש"ע</a:t>
            </a:r>
            <a:endParaRPr lang="en-US" altLang="he-IL" smtClean="0">
              <a:solidFill>
                <a:prstClr val="black"/>
              </a:solidFill>
            </a:endParaRPr>
          </a:p>
        </p:txBody>
      </p:sp>
      <p:sp>
        <p:nvSpPr>
          <p:cNvPr id="24581" name="מציין מיקום של מספר שקופית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D390CA3-8D97-4DEE-B6E4-DDF82CD2AEFE}" type="slidenum">
              <a:rPr lang="he-IL" altLang="he-IL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he-IL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מפגש מדריכים, ג' טבת תשע"ו, 15.12.15</a:t>
            </a:r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38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מפגש מדריכים, ג' טבת תשע"ו, 15.12.15</a:t>
            </a:r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754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מפגש מדריכים, ג' טבת תשע"ו, 15.12.15</a:t>
            </a:r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76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מפגש מדריכים, ג' טבת תשע"ו, 15.12.15</a:t>
            </a:r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74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מפגש מדריכים, ג' טבת תשע"ו, 15.12.15</a:t>
            </a:r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175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מפגש מדריכים, ג' טבת תשע"ו, 15.12.15</a:t>
            </a:r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5108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מפגש מדריכים, ג' טבת תשע"ו, 15.12.15</a:t>
            </a:r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413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מפגש מדריכים, ג' טבת תשע"ו, 15.12.15</a:t>
            </a:r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925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מפגש מדריכים, ג' טבת תשע"ו, 15.12.15</a:t>
            </a:r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532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מפגש מדריכים, ג' טבת תשע"ו, 15.12.15</a:t>
            </a:r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096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מפגש מדריכים, ג' טבת תשע"ו, 15.12.15</a:t>
            </a:r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912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מפגש מדריכים, ג' טבת תשע"ו, 15.12.15</a:t>
            </a:r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6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332656"/>
            <a:ext cx="9144000" cy="1323439"/>
          </a:xfrm>
          <a:prstGeom prst="rect">
            <a:avLst/>
          </a:prstGeom>
          <a:noFill/>
          <a:extLst/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4800" b="1">
                <a:solidFill>
                  <a:schemeClr val="tx2"/>
                </a:solidFill>
              </a:defRPr>
            </a:lvl1pPr>
          </a:lstStyle>
          <a:p>
            <a:r>
              <a:rPr lang="he-IL" sz="8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למה כימיה ?</a:t>
            </a:r>
            <a:endParaRPr lang="en-US" sz="8000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728" y="4246056"/>
            <a:ext cx="5040560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4800" b="1">
                <a:solidFill>
                  <a:srgbClr val="1F49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he-IL" sz="2000" dirty="0">
                <a:solidFill>
                  <a:schemeClr val="accent1"/>
                </a:solidFill>
              </a:rPr>
              <a:t>ד"ר דורית טייטלבאום</a:t>
            </a:r>
          </a:p>
          <a:p>
            <a:r>
              <a:rPr lang="he-IL" sz="2000" dirty="0">
                <a:solidFill>
                  <a:schemeClr val="accent1"/>
                </a:solidFill>
              </a:rPr>
              <a:t>מפמ"ר כימיה</a:t>
            </a:r>
          </a:p>
          <a:p>
            <a:r>
              <a:rPr lang="he-IL" sz="2000" dirty="0">
                <a:solidFill>
                  <a:schemeClr val="accent1"/>
                </a:solidFill>
              </a:rPr>
              <a:t>אגף מדעים</a:t>
            </a:r>
          </a:p>
          <a:p>
            <a:r>
              <a:rPr lang="he-IL" sz="2000" dirty="0">
                <a:solidFill>
                  <a:schemeClr val="accent1"/>
                </a:solidFill>
              </a:rPr>
              <a:t>המזכירות הפדגוגית</a:t>
            </a:r>
          </a:p>
          <a:p>
            <a:r>
              <a:rPr lang="he-IL" sz="2000" dirty="0">
                <a:solidFill>
                  <a:schemeClr val="accent1"/>
                </a:solidFill>
              </a:rPr>
              <a:t>משרד החינוך</a:t>
            </a:r>
          </a:p>
        </p:txBody>
      </p:sp>
      <p:sp>
        <p:nvSpPr>
          <p:cNvPr id="8" name="מלבן 7"/>
          <p:cNvSpPr/>
          <p:nvPr/>
        </p:nvSpPr>
        <p:spPr>
          <a:xfrm>
            <a:off x="0" y="2180764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e-IL" sz="3200" b="1" dirty="0">
                <a:solidFill>
                  <a:schemeClr val="accent1"/>
                </a:solidFill>
                <a:ea typeface="Times New Roman"/>
                <a:cs typeface="Tahoma"/>
              </a:rPr>
              <a:t>כימיה היא מדע בסיסי </a:t>
            </a:r>
            <a:endParaRPr lang="he-IL" sz="3200" b="1" dirty="0" smtClean="0">
              <a:solidFill>
                <a:schemeClr val="accent1"/>
              </a:solidFill>
              <a:ea typeface="Times New Roman"/>
              <a:cs typeface="Tahoma"/>
            </a:endParaRPr>
          </a:p>
          <a:p>
            <a:pPr lvl="0" algn="ctr"/>
            <a:r>
              <a:rPr lang="he-IL" sz="3200" b="1" dirty="0" smtClean="0">
                <a:solidFill>
                  <a:schemeClr val="accent1"/>
                </a:solidFill>
                <a:ea typeface="Times New Roman"/>
                <a:cs typeface="Tahoma"/>
              </a:rPr>
              <a:t>התומך </a:t>
            </a:r>
            <a:r>
              <a:rPr lang="he-IL" sz="3200" b="1" dirty="0">
                <a:solidFill>
                  <a:schemeClr val="accent1"/>
                </a:solidFill>
                <a:ea typeface="Times New Roman"/>
                <a:cs typeface="Tahoma"/>
              </a:rPr>
              <a:t>ומהווה תשתית למדעים אחרים!</a:t>
            </a:r>
            <a:endParaRPr lang="he-IL" sz="2400" dirty="0">
              <a:solidFill>
                <a:schemeClr val="accent1"/>
              </a:solidFill>
            </a:endParaRPr>
          </a:p>
        </p:txBody>
      </p:sp>
      <p:sp>
        <p:nvSpPr>
          <p:cNvPr id="9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267744" y="6448251"/>
            <a:ext cx="4780384" cy="409749"/>
          </a:xfrm>
        </p:spPr>
        <p:txBody>
          <a:bodyPr/>
          <a:lstStyle/>
          <a:p>
            <a:r>
              <a:rPr lang="he-IL" sz="1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הפיקוח על הוראת הכימיה, המזכירות הפדגוגית, משרד החינוך</a:t>
            </a:r>
            <a:endParaRPr lang="he-IL" sz="14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35496" y="6453336"/>
            <a:ext cx="391615" cy="396000"/>
          </a:xfrm>
        </p:spPr>
        <p:txBody>
          <a:bodyPr/>
          <a:lstStyle/>
          <a:p>
            <a:fld id="{DAF22AC9-109E-4E4D-92F9-530E51D9A3A2}" type="slidenum">
              <a:rPr lang="he-IL" sz="140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</a:t>
            </a:fld>
            <a:endParaRPr lang="he-IL" sz="14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11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179512" y="2996952"/>
            <a:ext cx="8712968" cy="359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he-IL" sz="24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לימודי הכימיה בתיכון משלבים בתוכם: 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he-IL" sz="24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ידע כימי			ביצוע ניסויים במעבדה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he-IL" sz="24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מיומנויות חקר		אסטרטגיות חשיבה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he-IL" sz="24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אוריינות מדעית		כתיבה מדעית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he-IL" sz="24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למידת עמיתים		עבודה בצוות</a:t>
            </a:r>
          </a:p>
          <a:p>
            <a:pPr algn="ctr">
              <a:lnSpc>
                <a:spcPct val="115000"/>
              </a:lnSpc>
              <a:spcBef>
                <a:spcPts val="600"/>
              </a:spcBef>
            </a:pPr>
            <a:r>
              <a:rPr lang="he-IL" sz="28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/>
                <a:ea typeface="Times New Roman"/>
                <a:cs typeface="Tahoma"/>
              </a:rPr>
              <a:t>כל אלו משולבים בלימודי הכימיה על מנת שיוכלו לסייע ללומדים, בכל מסלול שיבחרו בעתיד</a:t>
            </a:r>
            <a:endParaRPr lang="en-US" sz="2800" b="1" dirty="0" smtClean="0">
              <a:solidFill>
                <a:schemeClr val="accent6">
                  <a:lumMod val="75000"/>
                </a:schemeClr>
              </a:solidFill>
              <a:effectLst/>
              <a:latin typeface="Times New Roman"/>
              <a:ea typeface="Times New Roman"/>
              <a:cs typeface="David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44624"/>
            <a:ext cx="9144000" cy="277152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he-IL"/>
            </a:defPPr>
            <a:lvl1pPr algn="just">
              <a:lnSpc>
                <a:spcPct val="115000"/>
              </a:lnSpc>
              <a:spcBef>
                <a:spcPts val="600"/>
              </a:spcBef>
              <a:defRPr sz="2400" b="1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defRPr>
            </a:lvl1pPr>
          </a:lstStyle>
          <a:p>
            <a:pPr algn="ctr"/>
            <a:r>
              <a:rPr lang="he-IL" sz="2800" dirty="0">
                <a:solidFill>
                  <a:schemeClr val="accent6">
                    <a:lumMod val="75000"/>
                  </a:schemeClr>
                </a:solidFill>
              </a:rPr>
              <a:t>שאלות חשובות ורלוונטיות </a:t>
            </a:r>
            <a:endParaRPr lang="he-IL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he-IL" sz="2800" dirty="0" smtClean="0">
                <a:solidFill>
                  <a:schemeClr val="accent6">
                    <a:lumMod val="75000"/>
                  </a:schemeClr>
                </a:solidFill>
              </a:rPr>
              <a:t>ששואלים </a:t>
            </a:r>
            <a:r>
              <a:rPr lang="he-IL" sz="2800" dirty="0">
                <a:solidFill>
                  <a:schemeClr val="accent6">
                    <a:lumMod val="75000"/>
                  </a:schemeClr>
                </a:solidFill>
              </a:rPr>
              <a:t>תלמידים והורים: </a:t>
            </a:r>
            <a:endParaRPr lang="he-IL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727075" indent="-457200"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e-IL" sz="2600" dirty="0" smtClean="0"/>
              <a:t>למה </a:t>
            </a:r>
            <a:r>
              <a:rPr lang="he-IL" sz="2600" dirty="0"/>
              <a:t>ללמוד כימיה?</a:t>
            </a:r>
          </a:p>
          <a:p>
            <a:pPr marL="727075" indent="-457200"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e-IL" sz="2600" dirty="0"/>
              <a:t>מה עושים עם זה בעתיד?</a:t>
            </a:r>
          </a:p>
          <a:p>
            <a:pPr marL="727075" indent="-457200"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e-IL" sz="2600" dirty="0"/>
              <a:t>עד כמה לימודי הכימיה פותחים דלתות באקדמיה</a:t>
            </a:r>
            <a:r>
              <a:rPr lang="he-IL" sz="2600" dirty="0" smtClean="0"/>
              <a:t>?</a:t>
            </a:r>
            <a:endParaRPr lang="en-US" sz="2600" dirty="0"/>
          </a:p>
        </p:txBody>
      </p:sp>
      <p:sp>
        <p:nvSpPr>
          <p:cNvPr id="4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267744" y="6448251"/>
            <a:ext cx="4780384" cy="409749"/>
          </a:xfrm>
        </p:spPr>
        <p:txBody>
          <a:bodyPr/>
          <a:lstStyle/>
          <a:p>
            <a:r>
              <a:rPr lang="he-IL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הפיקוח על הוראת הכימיה, המזכירות הפדגוגית, משרד החינוך</a:t>
            </a:r>
            <a:endParaRPr lang="he-IL" sz="14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35496" y="6453336"/>
            <a:ext cx="391615" cy="396000"/>
          </a:xfrm>
        </p:spPr>
        <p:txBody>
          <a:bodyPr/>
          <a:lstStyle/>
          <a:p>
            <a:fld id="{DAF22AC9-109E-4E4D-92F9-530E51D9A3A2}" type="slidenum">
              <a:rPr lang="he-IL" sz="140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</a:t>
            </a:fld>
            <a:endParaRPr lang="he-IL" sz="14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38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107504" y="620688"/>
            <a:ext cx="8964488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he-IL" sz="24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לימודי הכימיה בתיכון עשויים להוביל לשני מסלולים אקדמיים מוכרים:</a:t>
            </a:r>
          </a:p>
          <a:p>
            <a:pPr marL="457200" indent="-457200" algn="just">
              <a:lnSpc>
                <a:spcPct val="115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125000"/>
              <a:buAutoNum type="arabicPeriod"/>
            </a:pPr>
            <a:r>
              <a:rPr lang="he-IL" sz="24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לימודי כימיה</a:t>
            </a:r>
          </a:p>
          <a:p>
            <a:pPr marL="457200" indent="-457200" algn="just">
              <a:lnSpc>
                <a:spcPct val="115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125000"/>
              <a:buAutoNum type="arabicPeriod"/>
            </a:pPr>
            <a:r>
              <a:rPr lang="he-IL" sz="24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לימודי הנדסה כימית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he-IL" sz="32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אבל, </a:t>
            </a:r>
            <a:r>
              <a:rPr lang="he-IL" sz="24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כימיה היא לא רק מדע העומד בפני עצמו. 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he-IL" sz="24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לימודי כימיה משולבים במגוון מסלולי לימוד באקדמיה. 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he-IL" sz="24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במסלולים אלו יש חובה ללמוד קורסים בכימיה, בדרך אל התואר הנכסף. 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he-IL" sz="24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תלמידים שלמדו במהלך התיכון כימיה בהיקף של 5 יח"ל, יכולים להתמודד ביתר קלות עם לימודי הכימיה במסגרת האקדמית.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he-IL" sz="24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יש להם את הידע הכימי הבסיסי ואת המיומנויות הנדרשות לצורך זה.</a:t>
            </a:r>
            <a:endParaRPr lang="en-US" b="1" dirty="0" smtClean="0">
              <a:solidFill>
                <a:schemeClr val="accent1"/>
              </a:solidFill>
              <a:effectLst/>
              <a:latin typeface="Times New Roman"/>
              <a:ea typeface="Times New Roman"/>
              <a:cs typeface="Davi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-27384"/>
            <a:ext cx="9144000" cy="6013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he-IL"/>
            </a:defPPr>
            <a:lvl1pPr algn="just">
              <a:lnSpc>
                <a:spcPct val="115000"/>
              </a:lnSpc>
              <a:spcBef>
                <a:spcPts val="600"/>
              </a:spcBef>
              <a:defRPr sz="2400" b="1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defRPr>
            </a:lvl1pPr>
          </a:lstStyle>
          <a:p>
            <a:pPr algn="ctr"/>
            <a:r>
              <a:rPr lang="he-IL" sz="3200" dirty="0" smtClean="0">
                <a:solidFill>
                  <a:schemeClr val="accent6">
                    <a:lumMod val="75000"/>
                  </a:schemeClr>
                </a:solidFill>
              </a:rPr>
              <a:t>לאן באקדמיה?</a:t>
            </a:r>
          </a:p>
        </p:txBody>
      </p:sp>
      <p:sp>
        <p:nvSpPr>
          <p:cNvPr id="8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267744" y="6448251"/>
            <a:ext cx="4780384" cy="409749"/>
          </a:xfrm>
        </p:spPr>
        <p:txBody>
          <a:bodyPr/>
          <a:lstStyle/>
          <a:p>
            <a:r>
              <a:rPr lang="he-IL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הפיקוח על הוראת הכימיה, המזכירות הפדגוגית, משרד החינוך</a:t>
            </a:r>
            <a:endParaRPr lang="he-IL" sz="14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35496" y="6453336"/>
            <a:ext cx="391615" cy="396000"/>
          </a:xfrm>
        </p:spPr>
        <p:txBody>
          <a:bodyPr/>
          <a:lstStyle/>
          <a:p>
            <a:fld id="{DAF22AC9-109E-4E4D-92F9-530E51D9A3A2}" type="slidenum">
              <a:rPr lang="he-IL" sz="140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3</a:t>
            </a:fld>
            <a:endParaRPr lang="he-IL" sz="14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83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35496" y="908720"/>
            <a:ext cx="8964488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he-IL" sz="24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מרבית הישראלים זוכי פרס נובל בכימיה, אינם מתחום הכימיה באופן ישיר: </a:t>
            </a:r>
          </a:p>
          <a:p>
            <a:pPr marL="342900" indent="-34290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125000"/>
              <a:buFont typeface="Wingdings" panose="05000000000000000000" pitchFamily="2" charset="2"/>
              <a:buChar char="ü"/>
            </a:pPr>
            <a:r>
              <a:rPr lang="he-IL" sz="2400" b="1" dirty="0">
                <a:solidFill>
                  <a:schemeClr val="accent1"/>
                </a:solidFill>
                <a:latin typeface="Times New Roman"/>
                <a:ea typeface="Times New Roman"/>
                <a:cs typeface="Tahoma"/>
              </a:rPr>
              <a:t>פרופ' </a:t>
            </a:r>
            <a:r>
              <a:rPr lang="he-IL" sz="2400" b="1" dirty="0" err="1">
                <a:solidFill>
                  <a:schemeClr val="accent1"/>
                </a:solidFill>
                <a:latin typeface="Times New Roman"/>
                <a:ea typeface="Times New Roman"/>
                <a:cs typeface="Tahoma"/>
              </a:rPr>
              <a:t>צ'חנובר</a:t>
            </a:r>
            <a:r>
              <a:rPr lang="he-IL" sz="2400" b="1" dirty="0">
                <a:solidFill>
                  <a:schemeClr val="accent1"/>
                </a:solidFill>
                <a:latin typeface="Times New Roman"/>
                <a:ea typeface="Times New Roman"/>
                <a:cs typeface="Tahoma"/>
              </a:rPr>
              <a:t> ופרופ' הרשקו הם רופאים </a:t>
            </a:r>
          </a:p>
          <a:p>
            <a:pPr marL="342900" indent="-34290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125000"/>
              <a:buFont typeface="Wingdings" panose="05000000000000000000" pitchFamily="2" charset="2"/>
              <a:buChar char="ü"/>
            </a:pPr>
            <a:r>
              <a:rPr lang="he-IL" sz="2400" b="1" dirty="0">
                <a:solidFill>
                  <a:schemeClr val="accent1"/>
                </a:solidFill>
                <a:latin typeface="Times New Roman"/>
                <a:ea typeface="Times New Roman"/>
                <a:cs typeface="Tahoma"/>
              </a:rPr>
              <a:t>פרופ' עדה יונת היא ביוכימאית</a:t>
            </a:r>
          </a:p>
          <a:p>
            <a:pPr marL="342900" indent="-34290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125000"/>
              <a:buFont typeface="Wingdings" panose="05000000000000000000" pitchFamily="2" charset="2"/>
              <a:buChar char="ü"/>
            </a:pPr>
            <a:r>
              <a:rPr lang="he-IL" sz="2400" b="1" dirty="0">
                <a:solidFill>
                  <a:schemeClr val="accent1"/>
                </a:solidFill>
                <a:latin typeface="Times New Roman"/>
                <a:ea typeface="Times New Roman"/>
                <a:cs typeface="Tahoma"/>
              </a:rPr>
              <a:t>פרופ' </a:t>
            </a:r>
            <a:r>
              <a:rPr lang="he-IL" sz="2400" b="1" dirty="0" err="1">
                <a:solidFill>
                  <a:schemeClr val="accent1"/>
                </a:solidFill>
                <a:latin typeface="Times New Roman"/>
                <a:ea typeface="Times New Roman"/>
                <a:cs typeface="Tahoma"/>
              </a:rPr>
              <a:t>שכטמן</a:t>
            </a:r>
            <a:r>
              <a:rPr lang="he-IL" sz="2400" b="1" dirty="0">
                <a:solidFill>
                  <a:schemeClr val="accent1"/>
                </a:solidFill>
                <a:latin typeface="Times New Roman"/>
                <a:ea typeface="Times New Roman"/>
                <a:cs typeface="Tahoma"/>
              </a:rPr>
              <a:t> הוא מהנדס </a:t>
            </a:r>
            <a:r>
              <a:rPr lang="he-IL" sz="2400" b="1" dirty="0" smtClean="0">
                <a:solidFill>
                  <a:schemeClr val="accent1"/>
                </a:solidFill>
                <a:latin typeface="Times New Roman"/>
                <a:ea typeface="Times New Roman"/>
                <a:cs typeface="Tahoma"/>
              </a:rPr>
              <a:t>חומרים</a:t>
            </a:r>
            <a:endParaRPr lang="he-IL" sz="1400" b="1" dirty="0">
              <a:solidFill>
                <a:schemeClr val="accent1"/>
              </a:solidFill>
              <a:latin typeface="Times New Roman"/>
              <a:ea typeface="Times New Roman"/>
              <a:cs typeface="Tahoma"/>
            </a:endParaRPr>
          </a:p>
          <a:p>
            <a:pPr algn="ctr">
              <a:spcBef>
                <a:spcPts val="1200"/>
              </a:spcBef>
            </a:pPr>
            <a:r>
              <a:rPr lang="he-IL" sz="2800" b="1" dirty="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  <a:cs typeface="Tahoma"/>
              </a:rPr>
              <a:t>ה</a:t>
            </a:r>
            <a:r>
              <a:rPr lang="he-IL" sz="2800" b="1" dirty="0" smtClean="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  <a:cs typeface="Tahoma"/>
              </a:rPr>
              <a:t>ם למדו כימיה ועשו </a:t>
            </a:r>
            <a:r>
              <a:rPr lang="he-IL" sz="28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/>
                <a:ea typeface="Times New Roman"/>
                <a:cs typeface="Tahoma"/>
              </a:rPr>
              <a:t>בה שימוש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/>
                <a:ea typeface="Times New Roman"/>
                <a:cs typeface="Tahoma"/>
              </a:rPr>
              <a:t/>
            </a:r>
            <a:b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/>
                <a:ea typeface="Times New Roman"/>
                <a:cs typeface="Tahoma"/>
              </a:rPr>
            </a:br>
            <a:r>
              <a:rPr lang="he-IL" sz="28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/>
                <a:ea typeface="Times New Roman"/>
                <a:cs typeface="Tahoma"/>
              </a:rPr>
              <a:t>במחקרם פורץ הדרך !</a:t>
            </a:r>
          </a:p>
          <a:p>
            <a:pPr algn="ctr">
              <a:spcBef>
                <a:spcPts val="2400"/>
              </a:spcBef>
            </a:pPr>
            <a:r>
              <a:rPr lang="he-IL" sz="28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הידע הכימי מעצים ומעמיק את יכולת המחקר</a:t>
            </a:r>
          </a:p>
          <a:p>
            <a:pPr algn="ctr">
              <a:spcBef>
                <a:spcPts val="1200"/>
              </a:spcBef>
            </a:pPr>
            <a:r>
              <a:rPr lang="he-IL" sz="28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מקצוע הכימיה נדרש בשוק התעסוקה על כל גווניו</a:t>
            </a:r>
          </a:p>
          <a:p>
            <a:pPr algn="ctr">
              <a:spcBef>
                <a:spcPts val="1200"/>
              </a:spcBef>
            </a:pPr>
            <a:r>
              <a:rPr lang="he-IL" sz="28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מקצוע הכימיה הוא מאד אקטואלי</a:t>
            </a:r>
            <a:endParaRPr lang="en-US" sz="2000" b="1" dirty="0" smtClean="0">
              <a:solidFill>
                <a:schemeClr val="accent1"/>
              </a:solidFill>
              <a:effectLst/>
              <a:latin typeface="Times New Roman"/>
              <a:ea typeface="Times New Roman"/>
              <a:cs typeface="David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91378"/>
            <a:ext cx="9144000" cy="6013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he-IL"/>
            </a:defPPr>
            <a:lvl1pPr algn="just">
              <a:lnSpc>
                <a:spcPct val="115000"/>
              </a:lnSpc>
              <a:spcBef>
                <a:spcPts val="600"/>
              </a:spcBef>
              <a:defRPr sz="2400" b="1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defRPr>
            </a:lvl1pPr>
          </a:lstStyle>
          <a:p>
            <a:pPr algn="ctr"/>
            <a:r>
              <a:rPr lang="he-IL" sz="3200" dirty="0" smtClean="0">
                <a:solidFill>
                  <a:schemeClr val="accent6">
                    <a:lumMod val="75000"/>
                  </a:schemeClr>
                </a:solidFill>
              </a:rPr>
              <a:t>איך יודעים שיש חשיבות ללימודי הכימיה?</a:t>
            </a:r>
          </a:p>
        </p:txBody>
      </p:sp>
      <p:sp>
        <p:nvSpPr>
          <p:cNvPr id="4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267744" y="6448251"/>
            <a:ext cx="4780384" cy="409749"/>
          </a:xfrm>
        </p:spPr>
        <p:txBody>
          <a:bodyPr/>
          <a:lstStyle/>
          <a:p>
            <a:r>
              <a:rPr lang="he-IL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הפיקוח על הוראת הכימיה, המזכירות הפדגוגית, משרד החינוך</a:t>
            </a:r>
            <a:endParaRPr lang="he-IL" sz="14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35496" y="6453336"/>
            <a:ext cx="391615" cy="396000"/>
          </a:xfrm>
        </p:spPr>
        <p:txBody>
          <a:bodyPr/>
          <a:lstStyle/>
          <a:p>
            <a:fld id="{DAF22AC9-109E-4E4D-92F9-530E51D9A3A2}" type="slidenum">
              <a:rPr lang="he-IL" sz="140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4</a:t>
            </a:fld>
            <a:endParaRPr lang="he-IL" sz="14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38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extLst/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4800" b="1">
                <a:solidFill>
                  <a:schemeClr val="tx2"/>
                </a:solidFill>
              </a:defRPr>
            </a:lvl1pPr>
          </a:lstStyle>
          <a:p>
            <a:r>
              <a:rPr lang="he-IL" dirty="0">
                <a:solidFill>
                  <a:srgbClr val="1F49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למה כימיה ?</a:t>
            </a:r>
            <a:endParaRPr lang="en-US" dirty="0">
              <a:solidFill>
                <a:srgbClr val="1F49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0500" y="836712"/>
            <a:ext cx="8763000" cy="5694040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3366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96875" indent="-396875">
              <a:spcBef>
                <a:spcPct val="50000"/>
              </a:spcBef>
              <a:buFontTx/>
              <a:buChar char="•"/>
              <a:tabLst>
                <a:tab pos="396875" algn="l"/>
              </a:tabLst>
              <a:defRPr/>
            </a:pPr>
            <a:r>
              <a:rPr lang="he-IL" sz="2400" b="1" dirty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מעניין, אקטואלי, קשור לחיי היומיום</a:t>
            </a:r>
          </a:p>
          <a:p>
            <a:pPr marL="396875" indent="-396875">
              <a:spcBef>
                <a:spcPct val="50000"/>
              </a:spcBef>
              <a:buFontTx/>
              <a:buChar char="•"/>
              <a:tabLst>
                <a:tab pos="396875" algn="l"/>
              </a:tabLst>
              <a:defRPr/>
            </a:pPr>
            <a:r>
              <a:rPr lang="he-IL" sz="2400" b="1" dirty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קיים ביקוש לכימאים בשוק העבודה ובתעשייה</a:t>
            </a:r>
          </a:p>
          <a:p>
            <a:pPr marL="396875" indent="-396875">
              <a:spcBef>
                <a:spcPct val="50000"/>
              </a:spcBef>
              <a:buFontTx/>
              <a:buChar char="•"/>
              <a:tabLst>
                <a:tab pos="396875" algn="l"/>
              </a:tabLst>
              <a:defRPr/>
            </a:pPr>
            <a:r>
              <a:rPr lang="he-IL" sz="2400" b="1" dirty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כימיה מדע בסיסי – מהווה תשתית למקצועות אחרים</a:t>
            </a:r>
          </a:p>
          <a:p>
            <a:pPr>
              <a:lnSpc>
                <a:spcPct val="150000"/>
              </a:lnSpc>
              <a:spcBef>
                <a:spcPct val="50000"/>
              </a:spcBef>
              <a:tabLst>
                <a:tab pos="396875" algn="l"/>
              </a:tabLst>
              <a:defRPr/>
            </a:pPr>
            <a:endParaRPr lang="en-US" sz="2400" b="1" dirty="0">
              <a:solidFill>
                <a:srgbClr val="003399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3962399" y="4167046"/>
            <a:ext cx="1188000" cy="4683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ביוכימיה</a:t>
            </a: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7772400" y="3416157"/>
            <a:ext cx="99060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רפואה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410200" y="2662096"/>
            <a:ext cx="1981200" cy="4683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רפואת שיניים</a:t>
            </a: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7696200" y="4178158"/>
            <a:ext cx="114300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רוקחות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81000" y="4940159"/>
            <a:ext cx="2974975" cy="4683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פיתוח תרופות חדשניות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323528" y="2679558"/>
            <a:ext cx="482400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הנדסה</a:t>
            </a:r>
            <a:endParaRPr lang="en-US" sz="1800" dirty="0" smtClean="0"/>
          </a:p>
          <a:p>
            <a:pPr>
              <a:defRPr/>
            </a:pPr>
            <a:r>
              <a:rPr lang="he-IL" sz="1800" dirty="0" smtClean="0"/>
              <a:t>כימית/ביוכימית/חומרים/מזון/</a:t>
            </a:r>
            <a:r>
              <a:rPr lang="he-IL" sz="1800" dirty="0" err="1" smtClean="0"/>
              <a:t>ביורפואית</a:t>
            </a:r>
            <a:endParaRPr lang="he-IL" sz="1800" dirty="0" smtClean="0"/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3728526" y="4940158"/>
            <a:ext cx="122555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טקסטיל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7696200" y="2647808"/>
            <a:ext cx="106680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/>
          <a:p>
            <a:pPr algn="ctr" eaLnBrk="0" hangingPunct="0">
              <a:defRPr/>
            </a:pPr>
            <a:r>
              <a:rPr lang="he-IL" b="1" dirty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תעופה</a:t>
            </a:r>
            <a:endParaRPr lang="he-IL" sz="2800" b="1" dirty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5508312" y="4167045"/>
            <a:ext cx="187200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ננו-טכנולוגיה</a:t>
            </a: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5399088" y="4940158"/>
            <a:ext cx="205200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ננו-אלקטרוניקה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381000" y="4167046"/>
            <a:ext cx="1260000" cy="4683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פולימרים</a:t>
            </a: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7696200" y="4929046"/>
            <a:ext cx="1143000" cy="4683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חקלאות</a:t>
            </a: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4248120" y="3409808"/>
            <a:ext cx="140400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קוסמטיקה</a:t>
            </a: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381000" y="5766998"/>
            <a:ext cx="1656000" cy="466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ביוטכנולוגיה</a:t>
            </a: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1900528" y="4178159"/>
            <a:ext cx="1620000" cy="4683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ארכיאולוגיה</a:t>
            </a:r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5004048" y="5787420"/>
            <a:ext cx="1656000" cy="466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אלקטרוניקה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5976328" y="3416157"/>
            <a:ext cx="1548000" cy="53085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ננו-מחשבים</a:t>
            </a: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381000" y="3409808"/>
            <a:ext cx="2088000" cy="466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מדעי כדור הארץ</a:t>
            </a: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2348036" y="5785832"/>
            <a:ext cx="2439988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איכות הסביבה</a:t>
            </a:r>
            <a:endParaRPr lang="en-US" sz="1800" dirty="0" smtClean="0"/>
          </a:p>
          <a:p>
            <a:pPr>
              <a:defRPr/>
            </a:pPr>
            <a:r>
              <a:rPr lang="he-IL" sz="1800" dirty="0" smtClean="0"/>
              <a:t>מים/אוויר/קרקע</a:t>
            </a: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6948264" y="5785832"/>
            <a:ext cx="186122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משטרה - מז"פ</a:t>
            </a: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2771800" y="3390734"/>
            <a:ext cx="1143000" cy="4683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מזון</a:t>
            </a:r>
          </a:p>
        </p:txBody>
      </p:sp>
      <p:sp>
        <p:nvSpPr>
          <p:cNvPr id="34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267744" y="6448251"/>
            <a:ext cx="4780384" cy="409749"/>
          </a:xfrm>
        </p:spPr>
        <p:txBody>
          <a:bodyPr/>
          <a:lstStyle/>
          <a:p>
            <a:r>
              <a:rPr lang="he-IL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הפיקוח על הוראת הכימיה, המזכירות הפדגוגית, משרד החינוך</a:t>
            </a:r>
            <a:endParaRPr lang="he-IL" sz="14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35496" y="6453336"/>
            <a:ext cx="391615" cy="396000"/>
          </a:xfrm>
        </p:spPr>
        <p:txBody>
          <a:bodyPr/>
          <a:lstStyle/>
          <a:p>
            <a:fld id="{DAF22AC9-109E-4E4D-92F9-530E51D9A3A2}" type="slidenum">
              <a:rPr lang="he-IL" sz="140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5</a:t>
            </a:fld>
            <a:endParaRPr lang="he-IL" sz="14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095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77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81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85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extLst/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4800" b="1">
                <a:solidFill>
                  <a:schemeClr val="tx2"/>
                </a:solidFill>
              </a:defRPr>
            </a:lvl1pPr>
          </a:lstStyle>
          <a:p>
            <a:r>
              <a:rPr lang="he-IL" dirty="0">
                <a:solidFill>
                  <a:srgbClr val="1F49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למה כימיה ?</a:t>
            </a:r>
            <a:endParaRPr lang="en-US" dirty="0">
              <a:solidFill>
                <a:srgbClr val="1F49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0500" y="836712"/>
            <a:ext cx="8763000" cy="5694040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3366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96875" indent="-396875">
              <a:spcBef>
                <a:spcPct val="50000"/>
              </a:spcBef>
              <a:buFontTx/>
              <a:buChar char="•"/>
              <a:tabLst>
                <a:tab pos="396875" algn="l"/>
              </a:tabLst>
              <a:defRPr/>
            </a:pPr>
            <a:r>
              <a:rPr lang="he-IL" sz="2400" b="1" dirty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מעניין, אקטואלי, קשור לחיי היומיום</a:t>
            </a:r>
          </a:p>
          <a:p>
            <a:pPr marL="396875" indent="-396875">
              <a:spcBef>
                <a:spcPct val="50000"/>
              </a:spcBef>
              <a:buFontTx/>
              <a:buChar char="•"/>
              <a:tabLst>
                <a:tab pos="396875" algn="l"/>
              </a:tabLst>
              <a:defRPr/>
            </a:pPr>
            <a:r>
              <a:rPr lang="he-IL" sz="2400" b="1" dirty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קיים ביקוש לכימאים בשוק העבודה ובתעשייה</a:t>
            </a:r>
          </a:p>
          <a:p>
            <a:pPr marL="396875" indent="-396875">
              <a:spcBef>
                <a:spcPct val="50000"/>
              </a:spcBef>
              <a:buFontTx/>
              <a:buChar char="•"/>
              <a:tabLst>
                <a:tab pos="396875" algn="l"/>
              </a:tabLst>
              <a:defRPr/>
            </a:pPr>
            <a:r>
              <a:rPr lang="he-IL" sz="2400" b="1" dirty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כימיה מדע בסיסי – מהווה תשתית למקצועות אחרים</a:t>
            </a:r>
          </a:p>
          <a:p>
            <a:pPr>
              <a:lnSpc>
                <a:spcPct val="150000"/>
              </a:lnSpc>
              <a:spcBef>
                <a:spcPct val="50000"/>
              </a:spcBef>
              <a:tabLst>
                <a:tab pos="396875" algn="l"/>
              </a:tabLst>
              <a:defRPr/>
            </a:pPr>
            <a:endParaRPr lang="en-US" sz="2400" b="1" dirty="0">
              <a:solidFill>
                <a:srgbClr val="003399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3962399" y="4167046"/>
            <a:ext cx="1188000" cy="4683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ביוכימיה</a:t>
            </a: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7772400" y="3416157"/>
            <a:ext cx="99060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רפואה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410200" y="2662096"/>
            <a:ext cx="1981200" cy="4683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רפואת שיניים</a:t>
            </a: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7696200" y="4178158"/>
            <a:ext cx="114300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רוקחות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81000" y="4940159"/>
            <a:ext cx="2974975" cy="4683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פיתוח תרופות חדשניות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323528" y="2679558"/>
            <a:ext cx="482400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הנדסה</a:t>
            </a:r>
            <a:endParaRPr lang="en-US" sz="1800" dirty="0" smtClean="0"/>
          </a:p>
          <a:p>
            <a:pPr>
              <a:defRPr/>
            </a:pPr>
            <a:r>
              <a:rPr lang="he-IL" sz="1800" dirty="0" smtClean="0"/>
              <a:t>כימית/ביוכימית/חומרים/מזון/</a:t>
            </a:r>
            <a:r>
              <a:rPr lang="he-IL" sz="1800" dirty="0" err="1" smtClean="0"/>
              <a:t>ביורפואית</a:t>
            </a:r>
            <a:endParaRPr lang="he-IL" sz="1800" dirty="0" smtClean="0"/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3728526" y="4940158"/>
            <a:ext cx="122555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טקסטיל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7696200" y="2647808"/>
            <a:ext cx="106680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/>
          <a:p>
            <a:pPr algn="ctr" eaLnBrk="0" hangingPunct="0">
              <a:defRPr/>
            </a:pPr>
            <a:r>
              <a:rPr lang="he-IL" b="1" dirty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תעופה</a:t>
            </a:r>
            <a:endParaRPr lang="he-IL" sz="2800" b="1" dirty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5508312" y="4167045"/>
            <a:ext cx="187200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ננו-טכנולוגיה</a:t>
            </a: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5399088" y="4940158"/>
            <a:ext cx="205200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ננו-אלקטרוניקה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381000" y="4167046"/>
            <a:ext cx="1260000" cy="4683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פולימרים</a:t>
            </a: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7696200" y="4929046"/>
            <a:ext cx="1143000" cy="4683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חקלאות</a:t>
            </a: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4248120" y="3409808"/>
            <a:ext cx="140400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קוסמטיקה</a:t>
            </a: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381000" y="5766998"/>
            <a:ext cx="1656000" cy="466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ביוטכנולוגיה</a:t>
            </a: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1900528" y="4178159"/>
            <a:ext cx="1620000" cy="4683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ארכיאולוגיה</a:t>
            </a:r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5004048" y="5787420"/>
            <a:ext cx="1656000" cy="466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אלקטרוניקה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5976328" y="3416157"/>
            <a:ext cx="1548000" cy="53085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ננו-מחשבים</a:t>
            </a: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381000" y="3409808"/>
            <a:ext cx="2088000" cy="466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מדעי כדור הארץ</a:t>
            </a: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2348036" y="5785832"/>
            <a:ext cx="2439988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איכות הסביבה</a:t>
            </a:r>
            <a:endParaRPr lang="en-US" sz="1800" dirty="0" smtClean="0"/>
          </a:p>
          <a:p>
            <a:pPr>
              <a:defRPr/>
            </a:pPr>
            <a:r>
              <a:rPr lang="he-IL" sz="1800" dirty="0" smtClean="0"/>
              <a:t>מים/אוויר/קרקע</a:t>
            </a: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6948264" y="5785832"/>
            <a:ext cx="186122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משטרה - מז"פ</a:t>
            </a: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2771800" y="3390734"/>
            <a:ext cx="1143000" cy="4683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מזון</a:t>
            </a:r>
          </a:p>
        </p:txBody>
      </p:sp>
      <p:sp>
        <p:nvSpPr>
          <p:cNvPr id="29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420144" y="6453336"/>
            <a:ext cx="4780384" cy="409749"/>
          </a:xfrm>
        </p:spPr>
        <p:txBody>
          <a:bodyPr/>
          <a:lstStyle/>
          <a:p>
            <a:r>
              <a:rPr lang="he-IL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הפיקוח על הוראת הכימיה, המזכירות הפדגוגית, משרד החינוך</a:t>
            </a:r>
            <a:endParaRPr lang="he-IL" sz="14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מציין מיקום של מספר שקופית 5"/>
          <p:cNvSpPr txBox="1">
            <a:spLocks/>
          </p:cNvSpPr>
          <p:nvPr/>
        </p:nvSpPr>
        <p:spPr>
          <a:xfrm>
            <a:off x="-36512" y="6458421"/>
            <a:ext cx="391615" cy="39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e-IL"/>
            </a:defPPr>
            <a:lvl1pPr marL="0" algn="ctr" defTabSz="914400" rtl="1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F22AC9-109E-4E4D-92F9-530E51D9A3A2}" type="slidenum">
              <a:rPr lang="he-IL" sz="140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6</a:t>
            </a:fld>
            <a:endParaRPr lang="he-IL" sz="14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 rot="896326">
            <a:off x="299854" y="3664507"/>
            <a:ext cx="7668000" cy="193899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60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כימיה -</a:t>
            </a:r>
          </a:p>
          <a:p>
            <a:pPr algn="ctr"/>
            <a:r>
              <a:rPr lang="he-IL" sz="60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מדע פותח דלתות</a:t>
            </a:r>
          </a:p>
        </p:txBody>
      </p:sp>
    </p:spTree>
    <p:extLst>
      <p:ext uri="{BB962C8B-B14F-4D97-AF65-F5344CB8AC3E}">
        <p14:creationId xmlns:p14="http://schemas.microsoft.com/office/powerpoint/2010/main" val="338220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זרם מדחף">
  <a:themeElements>
    <a:clrScheme name="זרם מדחף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זרם מדחף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זרם מדחף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386</Words>
  <Application>Microsoft Office PowerPoint</Application>
  <PresentationFormat>‫הצגה על המסך (4:3)</PresentationFormat>
  <Paragraphs>111</Paragraphs>
  <Slides>6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7" baseType="lpstr">
      <vt:lpstr>זרם מדחף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>Ministry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admibm - Dorit Taitelbaum</dc:creator>
  <cp:lastModifiedBy>Windows User</cp:lastModifiedBy>
  <cp:revision>6</cp:revision>
  <dcterms:created xsi:type="dcterms:W3CDTF">2015-12-19T18:29:50Z</dcterms:created>
  <dcterms:modified xsi:type="dcterms:W3CDTF">2017-05-17T10:15:54Z</dcterms:modified>
</cp:coreProperties>
</file>